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8" r:id="rId3"/>
    <p:sldId id="286" r:id="rId4"/>
    <p:sldId id="261" r:id="rId5"/>
    <p:sldId id="262" r:id="rId6"/>
    <p:sldId id="263" r:id="rId7"/>
    <p:sldId id="267" r:id="rId8"/>
    <p:sldId id="270" r:id="rId9"/>
    <p:sldId id="274" r:id="rId10"/>
    <p:sldId id="265" r:id="rId11"/>
    <p:sldId id="276" r:id="rId12"/>
    <p:sldId id="257" r:id="rId13"/>
    <p:sldId id="258" r:id="rId14"/>
    <p:sldId id="259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embeddedFontLst>
    <p:embeddedFont>
      <p:font typeface="Source Sans Pro" panose="020B07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7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082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urce Sans Pro"/>
              <a:buNone/>
              <a:defRPr sz="7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3" name="Google Shape;33;p4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wartość z podpisem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pl-PL" sz="2400" b="0" i="0" u="none" strike="noStrike" cap="none" dirty="0">
                <a:solidFill>
                  <a:schemeClr val="dk2"/>
                </a:solidFill>
                <a:sym typeface="Source Sans Pro"/>
              </a:rPr>
              <a:t>MEDIACJE  </a:t>
            </a:r>
            <a:br>
              <a:rPr lang="pl-PL" sz="2400" b="0" i="0" u="none" strike="noStrike" cap="none" dirty="0">
                <a:solidFill>
                  <a:schemeClr val="dk2"/>
                </a:solidFill>
                <a:sym typeface="Source Sans Pro"/>
              </a:rPr>
            </a:br>
            <a:r>
              <a:rPr lang="pl-PL" sz="2400" dirty="0"/>
              <a:t>W OŚWIACIE</a:t>
            </a:r>
            <a:br>
              <a:rPr lang="pl-PL" sz="2400" dirty="0"/>
            </a:br>
            <a:r>
              <a:rPr lang="pl-PL" sz="2400" b="1" dirty="0"/>
              <a:t>„Mediacje w oświacie- jak rozumieć konflikt w szkole, charakter wychowawczy mediacji w myśl sprawiedliwości naprawczej, jak realizować mediacje w szkole.”</a:t>
            </a:r>
            <a:endParaRPr sz="2400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None/>
            </a:pPr>
            <a:r>
              <a:rPr lang="pl-PL"/>
              <a:t>Anna K. Duda</a:t>
            </a:r>
            <a:endParaRPr/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None/>
            </a:pPr>
            <a:r>
              <a:rPr lang="pl-PL"/>
              <a:t>Barbara Binduga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412776"/>
            <a:ext cx="1415033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MOŻNA ROZUMIEĆ KONFLIKT?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KONFLIKT JEST NIEZGODNOŚCIĄ W RELACJACH INTERPESONALNYCH</a:t>
            </a:r>
          </a:p>
          <a:p>
            <a:r>
              <a:rPr lang="pl-PL" dirty="0"/>
              <a:t>BRAK ZGODNOŚCI I KOHERENCJI MOŻE WYNIKAĆ ZE SPRZECZNYCH CELÓW (DĄŻEŃ LUB POTRZEB) 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645024"/>
            <a:ext cx="609600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7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Mediacje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sz="3600" dirty="0"/>
              <a:t>Skupiają swoją uwagę na pracy z młodzieżą, pomimo, że mogą dotyczyć wszystkich sfer wiążących z oświatą. </a:t>
            </a:r>
          </a:p>
          <a:p>
            <a:r>
              <a:rPr lang="pl-PL" sz="3600" dirty="0"/>
              <a:t>W ich obrębie można wyodrębnić również </a:t>
            </a:r>
            <a:r>
              <a:rPr lang="pl-PL" sz="3600" b="1" dirty="0"/>
              <a:t>mediacje rówieśnicze</a:t>
            </a:r>
          </a:p>
        </p:txBody>
      </p:sp>
    </p:spTree>
    <p:extLst>
      <p:ext uri="{BB962C8B-B14F-4D97-AF65-F5344CB8AC3E}">
        <p14:creationId xmlns:p14="http://schemas.microsoft.com/office/powerpoint/2010/main" val="178512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pl-PL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Mediacje oświatowe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923827" y="1932495"/>
            <a:ext cx="10048973" cy="449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</a:pP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 oświacie wyróżniamy 3 typy mediacji:</a:t>
            </a:r>
            <a:b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a) </a:t>
            </a:r>
            <a:r>
              <a:rPr lang="pl-PL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akademickie</a:t>
            </a: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oparty na dyskursie naukowym</a:t>
            </a:r>
            <a:b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b) </a:t>
            </a:r>
            <a:r>
              <a:rPr lang="pl-PL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szkolne</a:t>
            </a: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konflikty w szkole między różnymi podmiotami szkolnymi, mediatorem jest nauczyciel</a:t>
            </a:r>
            <a:b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c) </a:t>
            </a:r>
            <a:r>
              <a:rPr lang="pl-PL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rówieśnicze</a:t>
            </a: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konflikty w szkole między uczniami – mediatorem jest rówieśnik</a:t>
            </a:r>
            <a:endParaRPr dirty="0"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None/>
            </a:pPr>
            <a:endParaRPr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</a:pPr>
            <a:r>
              <a:rPr lang="pl-PL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Mediacja rówieśnicza </a:t>
            </a:r>
            <a:r>
              <a:rPr lang="pl-PL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to dobrowolne i poufne poszukiwanie rozwiązania konfliktu między uczniami, w obecności dwóch bezstronnych i neutralnych mediatorów – uczniów, przygotowanych do prowadzenia mediacji rówieśniczej. Konflikty te dotyczą spraw związanych z relacjami między uczniami. </a:t>
            </a:r>
            <a:r>
              <a:rPr lang="pl-PL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(definicja opublikowana przez Rzecznika Praw Dziecka)</a:t>
            </a:r>
            <a:endParaRPr dirty="0"/>
          </a:p>
          <a:p>
            <a:pPr marL="384048" marR="0" lvl="0" indent="-2316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None/>
            </a:pPr>
            <a:endParaRPr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pl-PL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Czym jest mediacja rówieśnicza?</a:t>
            </a:r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163950" y="1680300"/>
            <a:ext cx="10372800" cy="470102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dirty="0"/>
          </a:p>
          <a:p>
            <a:pPr marL="384048" marR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Char char="■"/>
            </a:pPr>
            <a:r>
              <a:rPr lang="pl-PL" dirty="0"/>
              <a:t>Zgodnie ze standardami RPD mediacja rówieśnicza to polubowny proces rozwiązywania sporów między uczniami przy pomocy przygotowanego mediatora rówieśniczego.</a:t>
            </a:r>
            <a:endParaRPr dirty="0"/>
          </a:p>
          <a:p>
            <a:pPr marL="384048" marR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Char char="■"/>
            </a:pPr>
            <a:r>
              <a:rPr lang="pl-PL" dirty="0"/>
              <a:t>Mediator rówieśniczy to uczeń o wysokich kompetencjach mediacyjnych (A. Duda, 2015, 2017)</a:t>
            </a:r>
            <a:endParaRPr b="0" i="0" u="none" strike="noStrike" cap="none" dirty="0">
              <a:solidFill>
                <a:schemeClr val="dk2"/>
              </a:solidFill>
              <a:sym typeface="Source Sans Pro"/>
            </a:endParaRPr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pl-PL" b="0" i="0" u="none" strike="noStrike" cap="none" dirty="0">
                <a:solidFill>
                  <a:schemeClr val="dk2"/>
                </a:solidFill>
                <a:sym typeface="Source Sans Pro"/>
              </a:rPr>
              <a:t>Każda mediacja opiera się na 5 zasadach zawartych w Kodeksie Etycznym Mediatora</a:t>
            </a:r>
            <a:endParaRPr dirty="0"/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pl-PL" b="0" i="0" u="none" strike="noStrike" cap="none" dirty="0">
                <a:solidFill>
                  <a:schemeClr val="dk2"/>
                </a:solidFill>
                <a:sym typeface="Source Sans Pro"/>
              </a:rPr>
              <a:t>*dobrowolność</a:t>
            </a:r>
            <a:endParaRPr dirty="0"/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pl-PL" b="0" i="0" u="none" strike="noStrike" cap="none" dirty="0">
                <a:solidFill>
                  <a:schemeClr val="dk2"/>
                </a:solidFill>
                <a:sym typeface="Source Sans Pro"/>
              </a:rPr>
              <a:t>*poufność</a:t>
            </a:r>
            <a:endParaRPr dirty="0"/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pl-PL" b="0" i="0" u="none" strike="noStrike" cap="none" dirty="0">
                <a:solidFill>
                  <a:schemeClr val="dk2"/>
                </a:solidFill>
                <a:sym typeface="Source Sans Pro"/>
              </a:rPr>
              <a:t>*akceptowalność</a:t>
            </a:r>
            <a:endParaRPr dirty="0"/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pl-PL" b="0" i="0" u="none" strike="noStrike" cap="none" dirty="0">
                <a:solidFill>
                  <a:schemeClr val="dk2"/>
                </a:solidFill>
                <a:sym typeface="Source Sans Pro"/>
              </a:rPr>
              <a:t>*neutralność</a:t>
            </a:r>
            <a:endParaRPr dirty="0"/>
          </a:p>
          <a:p>
            <a:pPr marL="0" marR="0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pl-PL" b="0" i="0" u="none" strike="noStrike" cap="none" dirty="0">
                <a:solidFill>
                  <a:schemeClr val="dk2"/>
                </a:solidFill>
                <a:sym typeface="Source Sans Pro"/>
              </a:rPr>
              <a:t>*bezstronność</a:t>
            </a:r>
            <a:endParaRPr dirty="0"/>
          </a:p>
          <a:p>
            <a:pPr marL="384048" marR="0" lvl="0" indent="-266573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pl-PL"/>
              <a:t>Mediator rówieśniczy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9601200" cy="412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Mediator rówieśniczy to uczeń, który: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Cieszy się zaufaniem innych uczniów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 rozwinięte kompetencje społeczne i empatię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Zna zasady mediacji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Rozumie zjawisko konfliktu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 umiejętność integrowania rówieśników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 rozwinięte kompetencje komunikacyjne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 zdolność myślenia krytycznego 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-"/>
            </a:pPr>
            <a:r>
              <a:rPr lang="pl-PL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Potrafi poszukiwać kreatywnych rozwiązań dla trudnych sytuacji</a:t>
            </a: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mediacji w warunkach szkolnych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1" dirty="0"/>
              <a:t>KAŻDA MEDIACJA OPIERA SIĘ NA POWSZECHNIE UZNANYCH ZASADACH, KTÓRE ZAKŁADAJĄ</a:t>
            </a:r>
            <a:r>
              <a:rPr lang="pl-PL" dirty="0"/>
              <a:t>:</a:t>
            </a:r>
          </a:p>
          <a:p>
            <a:endParaRPr lang="pl-PL" dirty="0"/>
          </a:p>
          <a:p>
            <a:r>
              <a:rPr lang="pl-PL" dirty="0">
                <a:solidFill>
                  <a:srgbClr val="FF0000"/>
                </a:solidFill>
              </a:rPr>
              <a:t>ZASADA DOBROWOLNOŚCI- </a:t>
            </a:r>
            <a:r>
              <a:rPr lang="pl-PL" dirty="0"/>
              <a:t>JEST ROZUMIANA JAKO INDYWIDUALNA DECYZJA STRON PRZYSTĄPIENIA DO ROZMÓW </a:t>
            </a:r>
          </a:p>
          <a:p>
            <a:pPr marL="101600" indent="0">
              <a:buNone/>
            </a:pPr>
            <a:endParaRPr lang="pl-PL" dirty="0"/>
          </a:p>
          <a:p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BEZSTRONNOŚĆ</a:t>
            </a:r>
            <a:r>
              <a:rPr lang="pl-PL" dirty="0"/>
              <a:t>- JEST TO CECHA MEDIATORA, ALE ZAPREZENTOWANA STRONOM JAKO ZASADA TOWARZYSZĄCA MEDIACJOM DAJE POCZUCIE BEZPIECZEŃSTWA </a:t>
            </a:r>
          </a:p>
        </p:txBody>
      </p:sp>
    </p:spTree>
    <p:extLst>
      <p:ext uri="{BB962C8B-B14F-4D97-AF65-F5344CB8AC3E}">
        <p14:creationId xmlns:p14="http://schemas.microsoft.com/office/powerpoint/2010/main" val="262795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mediacji w warunkach szkolnych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NEUTRALNOŚĆ</a:t>
            </a:r>
            <a:r>
              <a:rPr lang="pl-PL" dirty="0"/>
              <a:t>- WYNIKA Z ZAŁOŻENIA, ŻE MEDIATOR NIE NARZUCA STRONOM ROWIĄZANIA PEDAGOG – CZŁOWIEK KREATYWNY, KTÓRY PRZYNIESIE MOTYWACJĘ DO SPEŁNIENIA UGODY</a:t>
            </a:r>
          </a:p>
          <a:p>
            <a:r>
              <a:rPr lang="pl-PL" dirty="0">
                <a:solidFill>
                  <a:srgbClr val="FF0000"/>
                </a:solidFill>
              </a:rPr>
              <a:t>POUFNOŚĆ MEDIACJI- </a:t>
            </a:r>
            <a:r>
              <a:rPr lang="pl-PL" dirty="0"/>
              <a:t>JEST TO JEDNA Z NAJBARDZIEJ KATEGORYCZNYCH ZASAD, KTÓRE OBOWIĄZUJĄ W TRAKCIE TRWANIA MEDIACJI</a:t>
            </a:r>
          </a:p>
          <a:p>
            <a:pPr marL="101600" indent="0">
              <a:buNone/>
            </a:pPr>
            <a:r>
              <a:rPr lang="pl-PL" dirty="0"/>
              <a:t>Uwaga: </a:t>
            </a:r>
            <a:r>
              <a:rPr lang="pl-PL" b="1" dirty="0">
                <a:solidFill>
                  <a:srgbClr val="FF0000"/>
                </a:solidFill>
              </a:rPr>
              <a:t>gdy pedagog otrzymuje wiadomość, która ujawnia zaistnienie przestępstwa, które zagraża bezpieczeństwu a nawet życiu dziecka ma obowiązek zgłosić odpowiednim organom zgodnie z procedurą  </a:t>
            </a:r>
          </a:p>
          <a:p>
            <a:r>
              <a:rPr lang="pl-PL" dirty="0">
                <a:solidFill>
                  <a:srgbClr val="FF0000"/>
                </a:solidFill>
              </a:rPr>
              <a:t>ZASADA AKCEPTOWALNOŚCI-</a:t>
            </a:r>
            <a:r>
              <a:rPr lang="pl-PL" dirty="0">
                <a:solidFill>
                  <a:schemeClr val="tx1"/>
                </a:solidFill>
              </a:rPr>
              <a:t>OZNACZA, ŻE UCZESTNICY SPORU AKCEPTUJĄ ZASADY MEDIACJI</a:t>
            </a:r>
            <a:endParaRPr lang="pl-PL" dirty="0">
              <a:solidFill>
                <a:srgbClr val="FF0000"/>
              </a:solidFill>
            </a:endParaRPr>
          </a:p>
          <a:p>
            <a:pPr marL="1016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25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realizować mediacje w szkole?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Program” Wiedza o rozwiązywaniu sporów bez przemocy”</a:t>
            </a:r>
          </a:p>
          <a:p>
            <a:r>
              <a:rPr lang="pl-PL" dirty="0"/>
              <a:t>Program „Akademia mediacji rówieśniczych”</a:t>
            </a:r>
          </a:p>
          <a:p>
            <a:r>
              <a:rPr lang="pl-PL" dirty="0"/>
              <a:t>Założenie „Klubu mediatora”</a:t>
            </a:r>
          </a:p>
          <a:p>
            <a:r>
              <a:rPr lang="pl-PL" dirty="0"/>
              <a:t>Zgłosić się na szkolenie bazowe z mediacji do Stowarzyszenia „Mediatorów Polskich”</a:t>
            </a:r>
          </a:p>
          <a:p>
            <a:r>
              <a:rPr lang="pl-PL" b="1" dirty="0"/>
              <a:t>Zaprosić mediatorów na warsztaty szkoleniowe do szkoły</a:t>
            </a:r>
          </a:p>
          <a:p>
            <a:r>
              <a:rPr lang="pl-PL" dirty="0"/>
              <a:t>Strona : www. mediatorzy-polscy.eu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345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każdy nauczyciel może być mediatorem?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        Mediatorem szkolnym </a:t>
            </a:r>
            <a:r>
              <a:rPr lang="pl-PL" dirty="0"/>
              <a:t>może być osoba, która:</a:t>
            </a:r>
          </a:p>
          <a:p>
            <a:pPr>
              <a:buFont typeface="Arial" charset="0"/>
              <a:buChar char="•"/>
            </a:pPr>
            <a:r>
              <a:rPr lang="pl-PL" b="1" dirty="0"/>
              <a:t>spełnia wymogi wskazane w art.183   1</a:t>
            </a:r>
          </a:p>
          <a:p>
            <a:pPr marL="101600" indent="0">
              <a:buNone/>
            </a:pPr>
            <a:r>
              <a:rPr lang="pl-PL" dirty="0"/>
              <a:t>( Mediatorem może być osoba fizyczna mająca pełna zdolność do czynności prawnych)</a:t>
            </a:r>
          </a:p>
          <a:p>
            <a:r>
              <a:rPr lang="pl-PL" dirty="0"/>
              <a:t> Cechy mediatora:</a:t>
            </a:r>
          </a:p>
          <a:p>
            <a:pPr marL="101600" indent="0">
              <a:buNone/>
            </a:pPr>
            <a:r>
              <a:rPr lang="pl-PL" dirty="0">
                <a:solidFill>
                  <a:schemeClr val="tx1"/>
                </a:solidFill>
              </a:rPr>
              <a:t>wyrozumiały, empatyczny, mam wysokie kompetencje komunikacyjne, uczniowie darzą go zaufaniem,  </a:t>
            </a:r>
          </a:p>
          <a:p>
            <a:pPr marL="101600" indent="0">
              <a:buNone/>
            </a:pPr>
            <a:r>
              <a:rPr lang="pl-PL" dirty="0">
                <a:solidFill>
                  <a:schemeClr val="tx1"/>
                </a:solidFill>
              </a:rPr>
              <a:t>Najczęściej rolę mediatora pełni pedagog szkolny</a:t>
            </a:r>
          </a:p>
          <a:p>
            <a:pPr marL="101600" indent="0">
              <a:buNone/>
            </a:pPr>
            <a:r>
              <a:rPr lang="pl-PL" dirty="0">
                <a:solidFill>
                  <a:schemeClr val="tx1"/>
                </a:solidFill>
              </a:rPr>
              <a:t>         nie pełni roli oceniającej, jak  nauczyciele, wychowawcy </a:t>
            </a:r>
          </a:p>
        </p:txBody>
      </p:sp>
    </p:spTree>
    <p:extLst>
      <p:ext uri="{BB962C8B-B14F-4D97-AF65-F5344CB8AC3E}">
        <p14:creationId xmlns:p14="http://schemas.microsoft.com/office/powerpoint/2010/main" val="376594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„Dobrodziejstwa” wyniesione z mediacji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- służy zapewnieniu harmonii społecznej  i konstruowaniu prawidłowych relacji międzyludzkich</a:t>
            </a:r>
          </a:p>
          <a:p>
            <a:r>
              <a:rPr lang="pl-PL" dirty="0"/>
              <a:t>- sprzyja budowaniu porozumienia, łamaniu barier i niwelowaniu napięcia społecznego</a:t>
            </a:r>
          </a:p>
          <a:p>
            <a:r>
              <a:rPr lang="pl-PL" dirty="0"/>
              <a:t>- zwiększa gwarancję usunięcia na trwałe konfliktu</a:t>
            </a:r>
          </a:p>
          <a:p>
            <a:r>
              <a:rPr lang="pl-PL" dirty="0"/>
              <a:t>- zaspokaja  potrzebę opowiedzenia o swoich krzywdach</a:t>
            </a:r>
          </a:p>
          <a:p>
            <a:r>
              <a:rPr lang="pl-PL" dirty="0"/>
              <a:t>-przyczynia się do skrócenia okresu trwania okresu postępowania sądowego lub do uniknięcia procesu sądowego </a:t>
            </a:r>
          </a:p>
          <a:p>
            <a:r>
              <a:rPr lang="pl-PL" dirty="0"/>
              <a:t>-poprawia jakość pracy szkoły</a:t>
            </a:r>
          </a:p>
        </p:txBody>
      </p:sp>
    </p:spTree>
    <p:extLst>
      <p:ext uri="{BB962C8B-B14F-4D97-AF65-F5344CB8AC3E}">
        <p14:creationId xmlns:p14="http://schemas.microsoft.com/office/powerpoint/2010/main" val="34812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dla szkół związane z mediacją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7150" y="1484784"/>
            <a:ext cx="9601200" cy="3581400"/>
          </a:xfrm>
        </p:spPr>
        <p:txBody>
          <a:bodyPr/>
          <a:lstStyle/>
          <a:p>
            <a:r>
              <a:rPr lang="pl-PL" dirty="0"/>
              <a:t>Warsztaty organizowane w ramach projektu są nastawione  na rozwój </a:t>
            </a:r>
            <a:r>
              <a:rPr lang="pl-PL" b="1" dirty="0"/>
              <a:t>kompetencji mediacyjnych:</a:t>
            </a:r>
          </a:p>
          <a:p>
            <a:r>
              <a:rPr lang="pl-PL" dirty="0"/>
              <a:t>poprzez wzrost umiejętności rozwiązywania konfliktów, </a:t>
            </a:r>
          </a:p>
          <a:p>
            <a:r>
              <a:rPr lang="pl-PL" dirty="0"/>
              <a:t>radzenia sobie z sytuacjami trudnymi, </a:t>
            </a:r>
          </a:p>
          <a:p>
            <a:r>
              <a:rPr lang="pl-PL" dirty="0"/>
              <a:t>trening twórczego myślenia, </a:t>
            </a:r>
          </a:p>
          <a:p>
            <a:r>
              <a:rPr lang="pl-PL" dirty="0"/>
              <a:t>umiejętności prowadzenia mediacji, </a:t>
            </a:r>
          </a:p>
          <a:p>
            <a:r>
              <a:rPr lang="pl-PL" dirty="0"/>
              <a:t>znajomości strategii rozwiązywania sporów, </a:t>
            </a:r>
          </a:p>
          <a:p>
            <a:r>
              <a:rPr lang="pl-PL" dirty="0"/>
              <a:t>wiedza na temat psychologicznych uwarunkowań konfliktu)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013176"/>
            <a:ext cx="32639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72" y="2204864"/>
            <a:ext cx="29583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80" y="260648"/>
            <a:ext cx="9601200" cy="1485900"/>
          </a:xfrm>
        </p:spPr>
        <p:txBody>
          <a:bodyPr/>
          <a:lstStyle/>
          <a:p>
            <a:r>
              <a:rPr lang="pl-PL" dirty="0"/>
              <a:t>Po co mediacje w szkole?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1556792"/>
            <a:ext cx="9601200" cy="5040560"/>
          </a:xfrm>
        </p:spPr>
        <p:txBody>
          <a:bodyPr/>
          <a:lstStyle/>
          <a:p>
            <a:pPr algn="ctr"/>
            <a:r>
              <a:rPr lang="pl-PL" dirty="0"/>
              <a:t>Podstawa prawna mediacji szkolnych</a:t>
            </a:r>
          </a:p>
          <a:p>
            <a:pPr marL="101600" indent="0" algn="ctr">
              <a:buNone/>
            </a:pPr>
            <a:r>
              <a:rPr lang="pl-PL" dirty="0"/>
              <a:t>WYIMEK Z ROZPORZĄDZENIA MINISTRA EDUKACJI NARODOWYCH </a:t>
            </a:r>
          </a:p>
          <a:p>
            <a:pPr marL="101600" indent="0" algn="ctr">
              <a:buNone/>
            </a:pPr>
            <a:r>
              <a:rPr lang="pl-PL" dirty="0"/>
              <a:t>z dnia 30 kwietnia 2013r.</a:t>
            </a:r>
          </a:p>
          <a:p>
            <a:pPr marL="101600" indent="0" algn="ctr">
              <a:buNone/>
            </a:pPr>
            <a:r>
              <a:rPr lang="pl-PL" dirty="0"/>
              <a:t>w sprawie zasad udzielenia i organizacji pomocy psychologiczno-pedagogicznej</a:t>
            </a:r>
          </a:p>
          <a:p>
            <a:pPr marL="101600" indent="0" algn="ctr">
              <a:buNone/>
            </a:pPr>
            <a:r>
              <a:rPr lang="pl-PL" dirty="0"/>
              <a:t>w publicznych przedszkolach, szkołach i placówkach </a:t>
            </a:r>
          </a:p>
          <a:p>
            <a:pPr marL="101600" indent="0" algn="ctr">
              <a:buNone/>
            </a:pPr>
            <a:r>
              <a:rPr lang="pl-PL" i="1" dirty="0"/>
              <a:t>§ 23 Do zadań pedagoga i psychologa w przedszkolu, szkole i placówce należy w szczególności</a:t>
            </a:r>
            <a:r>
              <a:rPr lang="pl-PL" dirty="0"/>
              <a:t>:</a:t>
            </a:r>
          </a:p>
          <a:p>
            <a:pPr marL="101600" indent="0" algn="ctr">
              <a:buNone/>
            </a:pPr>
            <a:r>
              <a:rPr lang="pl-PL" dirty="0"/>
              <a:t>……….</a:t>
            </a:r>
          </a:p>
          <a:p>
            <a:pPr marL="101600" indent="0" algn="ctr">
              <a:buNone/>
            </a:pPr>
            <a:r>
              <a:rPr lang="pl-PL" b="1" dirty="0"/>
              <a:t>6)inicjowanie i prowadzenie działań mediacyjnych</a:t>
            </a:r>
          </a:p>
          <a:p>
            <a:pPr marL="101600" indent="0" algn="ctr">
              <a:buNone/>
            </a:pPr>
            <a:r>
              <a:rPr lang="pl-PL" b="1" dirty="0"/>
              <a:t> </a:t>
            </a:r>
            <a:r>
              <a:rPr lang="pl-PL" dirty="0"/>
              <a:t>i interwencyjnych w sytuacjach kryzysowych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976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CO MEDIACJA W SZKOLE?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4167336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sz="3200" dirty="0"/>
              <a:t>SPADEK POZIOMU </a:t>
            </a:r>
            <a:r>
              <a:rPr lang="pl-PL" sz="3200" b="1" dirty="0"/>
              <a:t>KOMPETENCJI SPOŁECZNYCH </a:t>
            </a:r>
            <a:r>
              <a:rPr lang="pl-PL" sz="3200" dirty="0"/>
              <a:t>ZWIĄZANYCH Z:</a:t>
            </a:r>
          </a:p>
          <a:p>
            <a:pPr>
              <a:buFontTx/>
              <a:buChar char="-"/>
            </a:pPr>
            <a:r>
              <a:rPr lang="pl-PL" sz="3200" dirty="0"/>
              <a:t>UMIEJĘTNOŚCIĄ KOMUNIKOWANIA SIĘ,</a:t>
            </a:r>
          </a:p>
          <a:p>
            <a:pPr>
              <a:buFontTx/>
              <a:buChar char="-"/>
            </a:pPr>
            <a:r>
              <a:rPr lang="pl-PL" sz="3200" dirty="0"/>
              <a:t>BUDOWANIA TRWAŁYCH I GŁĘBOKICH  RELACJI ,               W TYM PRZYJAŹNI,</a:t>
            </a:r>
          </a:p>
          <a:p>
            <a:pPr>
              <a:buFontTx/>
              <a:buChar char="-"/>
            </a:pPr>
            <a:r>
              <a:rPr lang="pl-PL" sz="3200" dirty="0"/>
              <a:t>OBNIŻONY POZIOM RELACJI SPOŁECZNYCH,</a:t>
            </a:r>
          </a:p>
          <a:p>
            <a:pPr>
              <a:buFontTx/>
              <a:buChar char="-"/>
            </a:pPr>
            <a:r>
              <a:rPr lang="pl-PL" sz="3200" dirty="0">
                <a:solidFill>
                  <a:srgbClr val="FF0000"/>
                </a:solidFill>
              </a:rPr>
              <a:t>WZROST AGRESJI I PRZEMOCY :</a:t>
            </a:r>
          </a:p>
          <a:p>
            <a:pPr marL="10160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BADANIA  JEDNOZNACZNIE WSKAZUJĄ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DRUGI UCZEŃ DEKLARUJE, ŻE BYŁ OFIARĄ AGRESJI ZE STRONY RÓWIEŚNIKÓW</a:t>
            </a:r>
          </a:p>
          <a:p>
            <a:r>
              <a:rPr lang="pl-PL" dirty="0">
                <a:solidFill>
                  <a:srgbClr val="FF0000"/>
                </a:solidFill>
              </a:rPr>
              <a:t>40% </a:t>
            </a:r>
            <a:r>
              <a:rPr lang="pl-PL" dirty="0"/>
              <a:t>UCZNIÓW TO OFIARY PRZEMOCY WERBALNEJ, PSYCHICZNEJ, </a:t>
            </a:r>
          </a:p>
          <a:p>
            <a:pPr marL="101600" indent="0">
              <a:buNone/>
            </a:pPr>
            <a:r>
              <a:rPr lang="pl-PL" dirty="0"/>
              <a:t> A BLISKO </a:t>
            </a:r>
            <a:r>
              <a:rPr lang="pl-PL" dirty="0">
                <a:solidFill>
                  <a:srgbClr val="FF0000"/>
                </a:solidFill>
              </a:rPr>
              <a:t>45% </a:t>
            </a:r>
            <a:r>
              <a:rPr lang="pl-PL" dirty="0"/>
              <a:t>PRZEŻYŁO ATAK FIZYCZNY</a:t>
            </a:r>
          </a:p>
          <a:p>
            <a:endParaRPr lang="pl-PL" dirty="0"/>
          </a:p>
          <a:p>
            <a:r>
              <a:rPr lang="pl-PL" dirty="0"/>
              <a:t>CO CZWARTY UCZEŃ ZOSTAŁ OKRADZIONY</a:t>
            </a:r>
          </a:p>
          <a:p>
            <a:endParaRPr lang="pl-PL" dirty="0"/>
          </a:p>
          <a:p>
            <a:r>
              <a:rPr lang="pl-PL" b="1" dirty="0"/>
              <a:t>MŁODZIEŻ NIE JEST ŚWIADOMA KONSEKWENCJI PODEJMOWANYCH DZIAŁAŃ </a:t>
            </a:r>
          </a:p>
          <a:p>
            <a:pPr marL="1016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188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BADAŃ WSKAZUJĄ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sz="4000" dirty="0"/>
              <a:t>NISKI POZIOM KOMPETENCJI MEDIACYJNYCH I WIEDZY PRAWNEJ DZIECI I MŁODZIEŻY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99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SZKOŁA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1340768"/>
            <a:ext cx="9601200" cy="4526632"/>
          </a:xfrm>
        </p:spPr>
        <p:txBody>
          <a:bodyPr/>
          <a:lstStyle/>
          <a:p>
            <a:r>
              <a:rPr lang="pl-PL" sz="2800" dirty="0"/>
              <a:t>MIEJSCE SPOTKANIA LUDZI:</a:t>
            </a:r>
          </a:p>
          <a:p>
            <a:pPr>
              <a:buFontTx/>
              <a:buChar char="-"/>
            </a:pPr>
            <a:r>
              <a:rPr lang="pl-PL" sz="2800" dirty="0"/>
              <a:t>O RÓŻNYCH ZAINTERESOWANIACH</a:t>
            </a:r>
          </a:p>
          <a:p>
            <a:pPr>
              <a:buFontTx/>
              <a:buChar char="-"/>
            </a:pPr>
            <a:r>
              <a:rPr lang="pl-PL" sz="2800" dirty="0"/>
              <a:t>O RÓŻNYCH POGLĄDACH </a:t>
            </a:r>
          </a:p>
          <a:p>
            <a:pPr>
              <a:buFontTx/>
              <a:buChar char="-"/>
            </a:pPr>
            <a:r>
              <a:rPr lang="pl-PL" sz="2800" dirty="0"/>
              <a:t>WYZNAJĄCYCH ODMIENNE RELIGIE</a:t>
            </a:r>
          </a:p>
          <a:p>
            <a:pPr>
              <a:buFontTx/>
              <a:buChar char="-"/>
            </a:pPr>
            <a:r>
              <a:rPr lang="pl-PL" sz="2800" dirty="0"/>
              <a:t>-”AGORA”, KTÓRA CZĘSTO UWYPUKLA STRATYFIKACJĘ ZWIĄZANĄ Z POCHODZENIEM I ZAMOŻNOŚCIĄ</a:t>
            </a:r>
          </a:p>
          <a:p>
            <a:pPr>
              <a:buFontTx/>
              <a:buChar char="-"/>
            </a:pPr>
            <a:endParaRPr lang="pl-PL" dirty="0"/>
          </a:p>
          <a:p>
            <a:pPr algn="ctr">
              <a:buFontTx/>
              <a:buChar char="-"/>
            </a:pPr>
            <a:r>
              <a:rPr lang="pl-PL" sz="3200" dirty="0"/>
              <a:t>MIEJSCE, GDZIE ZAUWAŻA SIĘ SZEROKIE SPEKTRUM ZAISTNIENIA </a:t>
            </a:r>
            <a:r>
              <a:rPr lang="pl-PL" sz="3200" b="1" dirty="0"/>
              <a:t>KONFLIKTU</a:t>
            </a:r>
          </a:p>
        </p:txBody>
      </p:sp>
    </p:spTree>
    <p:extLst>
      <p:ext uri="{BB962C8B-B14F-4D97-AF65-F5344CB8AC3E}">
        <p14:creationId xmlns:p14="http://schemas.microsoft.com/office/powerpoint/2010/main" val="193576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03040"/>
          </a:xfrm>
        </p:spPr>
        <p:txBody>
          <a:bodyPr/>
          <a:lstStyle/>
          <a:p>
            <a:r>
              <a:rPr lang="pl-PL" dirty="0"/>
              <a:t>KLASYFIKACJA KONFLIKTÓW: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1412776"/>
            <a:ext cx="9601200" cy="5445224"/>
          </a:xfrm>
        </p:spPr>
        <p:txBody>
          <a:bodyPr/>
          <a:lstStyle/>
          <a:p>
            <a:pPr marL="101600" indent="0">
              <a:buNone/>
            </a:pPr>
            <a:r>
              <a:rPr lang="pl-PL" sz="2800" dirty="0"/>
              <a:t>Oto zestaw podstawowych powiązań:</a:t>
            </a:r>
          </a:p>
          <a:p>
            <a:pPr marL="101600" indent="0">
              <a:buNone/>
            </a:pPr>
            <a:r>
              <a:rPr lang="pl-PL" dirty="0"/>
              <a:t>-</a:t>
            </a:r>
            <a:r>
              <a:rPr lang="pl-PL" sz="2400" dirty="0"/>
              <a:t>uczeń vs uczeń </a:t>
            </a:r>
          </a:p>
          <a:p>
            <a:pPr marL="101600" indent="0">
              <a:buNone/>
            </a:pPr>
            <a:r>
              <a:rPr lang="pl-PL" sz="2400" dirty="0"/>
              <a:t>-uczeń vs nauczyciel </a:t>
            </a:r>
          </a:p>
          <a:p>
            <a:pPr marL="101600" indent="0">
              <a:buNone/>
            </a:pPr>
            <a:r>
              <a:rPr lang="pl-PL" sz="2400" dirty="0"/>
              <a:t>-nauczyciel vs  dyrektor</a:t>
            </a:r>
          </a:p>
          <a:p>
            <a:pPr marL="101600" indent="0">
              <a:buNone/>
            </a:pPr>
            <a:r>
              <a:rPr lang="pl-PL" sz="2400" dirty="0"/>
              <a:t>-nauczyciel vs nauczyciel</a:t>
            </a:r>
          </a:p>
          <a:p>
            <a:pPr marL="101600" indent="0">
              <a:buNone/>
            </a:pPr>
            <a:r>
              <a:rPr lang="pl-PL" sz="2400" dirty="0"/>
              <a:t>-rodzic vs nauczyciel</a:t>
            </a:r>
          </a:p>
          <a:p>
            <a:pPr marL="101600" indent="0">
              <a:buNone/>
            </a:pPr>
            <a:r>
              <a:rPr lang="pl-PL" sz="2400" dirty="0"/>
              <a:t>-rodzic vs  uczeń </a:t>
            </a:r>
          </a:p>
          <a:p>
            <a:pPr marL="101600" indent="0">
              <a:buNone/>
            </a:pPr>
            <a:r>
              <a:rPr lang="pl-PL" sz="2400" dirty="0"/>
              <a:t>-klasa vs klasa</a:t>
            </a:r>
          </a:p>
          <a:p>
            <a:pPr marL="101600" indent="0">
              <a:buNone/>
            </a:pPr>
            <a:r>
              <a:rPr lang="pl-PL" sz="2400" dirty="0"/>
              <a:t>-klasa vs nauczyciel</a:t>
            </a:r>
          </a:p>
          <a:p>
            <a:pPr marL="101600" indent="0">
              <a:buNone/>
            </a:pPr>
            <a:endParaRPr lang="pl-PL" dirty="0"/>
          </a:p>
          <a:p>
            <a:pPr marL="101600" indent="0">
              <a:buNone/>
            </a:pPr>
            <a:r>
              <a:rPr lang="pl-PL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8678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GENERUJE ZAISTNIENIE WSZYSKICH GRUP KONFLIKTÓW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SKUTEK WIELORAKICH ZALEŻNOŚCI INTERPERSONALNYCH – </a:t>
            </a:r>
          </a:p>
          <a:p>
            <a:pPr marL="10160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101600" indent="0">
              <a:buNone/>
            </a:pPr>
            <a:r>
              <a:rPr lang="pl-PL" dirty="0"/>
              <a:t>  UCZEŃ                                                               NAUCZYCIEL                                            DYREKTOR</a:t>
            </a:r>
          </a:p>
          <a:p>
            <a:pPr marL="101600" indent="0">
              <a:buNone/>
            </a:pPr>
            <a:endParaRPr lang="pl-PL" dirty="0"/>
          </a:p>
          <a:p>
            <a:pPr marL="101600" indent="0">
              <a:buNone/>
            </a:pPr>
            <a:endParaRPr lang="pl-PL" dirty="0"/>
          </a:p>
          <a:p>
            <a:pPr marL="101600" indent="0">
              <a:buNone/>
            </a:pPr>
            <a:r>
              <a:rPr lang="pl-PL" dirty="0"/>
              <a:t>                                                     </a:t>
            </a:r>
          </a:p>
          <a:p>
            <a:pPr marL="101600" indent="0">
              <a:buNone/>
            </a:pPr>
            <a:r>
              <a:rPr lang="pl-PL" dirty="0"/>
              <a:t>              UCZEŃ                                                                            RODZIC</a:t>
            </a:r>
          </a:p>
        </p:txBody>
      </p:sp>
      <p:sp>
        <p:nvSpPr>
          <p:cNvPr id="4" name="Elipsa 3"/>
          <p:cNvSpPr/>
          <p:nvPr/>
        </p:nvSpPr>
        <p:spPr>
          <a:xfrm>
            <a:off x="3143672" y="2885960"/>
            <a:ext cx="194421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ZALEŻNOŚCI</a:t>
            </a:r>
          </a:p>
        </p:txBody>
      </p:sp>
      <p:sp>
        <p:nvSpPr>
          <p:cNvPr id="5" name="Elipsa 4"/>
          <p:cNvSpPr/>
          <p:nvPr/>
        </p:nvSpPr>
        <p:spPr>
          <a:xfrm>
            <a:off x="7032104" y="2756433"/>
            <a:ext cx="194421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ZALEŻNOŚCI</a:t>
            </a:r>
          </a:p>
        </p:txBody>
      </p:sp>
      <p:sp>
        <p:nvSpPr>
          <p:cNvPr id="6" name="Elipsa 5"/>
          <p:cNvSpPr/>
          <p:nvPr/>
        </p:nvSpPr>
        <p:spPr>
          <a:xfrm>
            <a:off x="7498721" y="4869160"/>
            <a:ext cx="2329863" cy="98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ZALEŻNOŚĆ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6187872" y="3540758"/>
            <a:ext cx="720080" cy="980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9372846" y="3559184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606352" y="3775208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1606352" y="5363510"/>
            <a:ext cx="2091680" cy="636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ZALEŻNOŚCI</a:t>
            </a:r>
          </a:p>
        </p:txBody>
      </p:sp>
    </p:spTree>
    <p:extLst>
      <p:ext uri="{BB962C8B-B14F-4D97-AF65-F5344CB8AC3E}">
        <p14:creationId xmlns:p14="http://schemas.microsoft.com/office/powerpoint/2010/main" val="27273270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799</Words>
  <Application>Microsoft Macintosh PowerPoint</Application>
  <PresentationFormat>Panoramiczny</PresentationFormat>
  <Paragraphs>134</Paragraphs>
  <Slides>19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Source Sans Pro</vt:lpstr>
      <vt:lpstr>Arial</vt:lpstr>
      <vt:lpstr>Crop</vt:lpstr>
      <vt:lpstr>MEDIACJE   W OŚWIACIE „Mediacje w oświacie- jak rozumieć konflikt w szkole, charakter wychowawczy mediacji w myśl sprawiedliwości naprawczej, jak realizować mediacje w szkole.”</vt:lpstr>
      <vt:lpstr>Projekty dla szkół związane z mediacją </vt:lpstr>
      <vt:lpstr>Po co mediacje w szkole?</vt:lpstr>
      <vt:lpstr>PO CO MEDIACJA W SZKOLE?</vt:lpstr>
      <vt:lpstr>BADANIA  JEDNOZNACZNIE WSKAZUJĄ </vt:lpstr>
      <vt:lpstr>WYNIKI BADAŃ WSKAZUJĄ </vt:lpstr>
      <vt:lpstr>SZKOŁA</vt:lpstr>
      <vt:lpstr>KLASYFIKACJA KONFLIKTÓW:</vt:lpstr>
      <vt:lpstr>SZKOŁA GENERUJE ZAISTNIENIE WSZYSKICH GRUP KONFLIKTÓW </vt:lpstr>
      <vt:lpstr>JAK MOŻNA ROZUMIEĆ KONFLIKT?</vt:lpstr>
      <vt:lpstr>Mediacje </vt:lpstr>
      <vt:lpstr>Mediacje oświatowe</vt:lpstr>
      <vt:lpstr>Czym jest mediacja rówieśnicza?</vt:lpstr>
      <vt:lpstr>Mediator rówieśniczy</vt:lpstr>
      <vt:lpstr>Zasady mediacji w warunkach szkolnych </vt:lpstr>
      <vt:lpstr>Zasady mediacji w warunkach szkolnych </vt:lpstr>
      <vt:lpstr>Jak realizować mediacje w szkole?</vt:lpstr>
      <vt:lpstr>Czy każdy nauczyciel może być mediatorem?</vt:lpstr>
      <vt:lpstr>„Dobrodziejstwa” wyniesione z mediacji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MEDIACJE   W OŚWIACIE</dc:title>
  <cp:lastModifiedBy>Agata Kupczak</cp:lastModifiedBy>
  <cp:revision>46</cp:revision>
  <dcterms:modified xsi:type="dcterms:W3CDTF">2018-11-26T09:52:39Z</dcterms:modified>
</cp:coreProperties>
</file>